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63" r:id="rId6"/>
    <p:sldId id="259" r:id="rId7"/>
    <p:sldId id="260" r:id="rId8"/>
    <p:sldId id="264" r:id="rId9"/>
    <p:sldId id="265" r:id="rId10"/>
    <p:sldId id="268" r:id="rId11"/>
    <p:sldId id="266" r:id="rId12"/>
    <p:sldId id="267" r:id="rId13"/>
    <p:sldId id="261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C4B7-0477-4B9D-A53C-B529BAA8EE0E}" type="datetimeFigureOut">
              <a:rPr lang="fr-FR" smtClean="0"/>
              <a:t>18/12/2019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8405B-07F0-4F3A-ADB7-303F668E21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4370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C4B7-0477-4B9D-A53C-B529BAA8EE0E}" type="datetimeFigureOut">
              <a:rPr lang="fr-FR" smtClean="0"/>
              <a:t>18/12/2019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8405B-07F0-4F3A-ADB7-303F668E21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5051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C4B7-0477-4B9D-A53C-B529BAA8EE0E}" type="datetimeFigureOut">
              <a:rPr lang="fr-FR" smtClean="0"/>
              <a:t>18/12/2019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8405B-07F0-4F3A-ADB7-303F668E21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4800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C4B7-0477-4B9D-A53C-B529BAA8EE0E}" type="datetimeFigureOut">
              <a:rPr lang="fr-FR" smtClean="0"/>
              <a:t>18/12/2019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8405B-07F0-4F3A-ADB7-303F668E21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384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C4B7-0477-4B9D-A53C-B529BAA8EE0E}" type="datetimeFigureOut">
              <a:rPr lang="fr-FR" smtClean="0"/>
              <a:t>18/12/2019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8405B-07F0-4F3A-ADB7-303F668E21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42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C4B7-0477-4B9D-A53C-B529BAA8EE0E}" type="datetimeFigureOut">
              <a:rPr lang="fr-FR" smtClean="0"/>
              <a:t>18/12/2019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8405B-07F0-4F3A-ADB7-303F668E21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695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C4B7-0477-4B9D-A53C-B529BAA8EE0E}" type="datetimeFigureOut">
              <a:rPr lang="fr-FR" smtClean="0"/>
              <a:t>18/12/2019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8405B-07F0-4F3A-ADB7-303F668E21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6661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C4B7-0477-4B9D-A53C-B529BAA8EE0E}" type="datetimeFigureOut">
              <a:rPr lang="fr-FR" smtClean="0"/>
              <a:t>18/12/2019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8405B-07F0-4F3A-ADB7-303F668E21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26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C4B7-0477-4B9D-A53C-B529BAA8EE0E}" type="datetimeFigureOut">
              <a:rPr lang="fr-FR" smtClean="0"/>
              <a:t>18/12/2019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8405B-07F0-4F3A-ADB7-303F668E21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398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C4B7-0477-4B9D-A53C-B529BAA8EE0E}" type="datetimeFigureOut">
              <a:rPr lang="fr-FR" smtClean="0"/>
              <a:t>18/12/2019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8405B-07F0-4F3A-ADB7-303F668E21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51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C4B7-0477-4B9D-A53C-B529BAA8EE0E}" type="datetimeFigureOut">
              <a:rPr lang="fr-FR" smtClean="0"/>
              <a:t>18/12/2019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8405B-07F0-4F3A-ADB7-303F668E21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283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5C4B7-0477-4B9D-A53C-B529BAA8EE0E}" type="datetimeFigureOut">
              <a:rPr lang="fr-FR" smtClean="0"/>
              <a:t>18/12/2019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8405B-07F0-4F3A-ADB7-303F668E21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104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Proyecto</a:t>
            </a:r>
            <a:r>
              <a:rPr lang="fr-FR" dirty="0" smtClean="0"/>
              <a:t> Final</a:t>
            </a:r>
            <a:br>
              <a:rPr lang="fr-FR" dirty="0" smtClean="0"/>
            </a:br>
            <a:r>
              <a:rPr lang="fr-FR" dirty="0" err="1" smtClean="0"/>
              <a:t>Métodos</a:t>
            </a:r>
            <a:r>
              <a:rPr lang="fr-FR" dirty="0" smtClean="0"/>
              <a:t> </a:t>
            </a:r>
            <a:r>
              <a:rPr lang="fr-FR" dirty="0" err="1" smtClean="0"/>
              <a:t>Numéricos</a:t>
            </a:r>
            <a:r>
              <a:rPr lang="fr-FR" dirty="0" smtClean="0"/>
              <a:t> 2019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s-419" sz="3200" dirty="0" smtClean="0"/>
              <a:t>Solución Numérica al Problema de la Cinemática Inversa</a:t>
            </a:r>
          </a:p>
          <a:p>
            <a:endParaRPr lang="es-419" dirty="0"/>
          </a:p>
          <a:p>
            <a:r>
              <a:rPr lang="es-419" dirty="0" smtClean="0"/>
              <a:t>Marco Antonio Esquivel </a:t>
            </a:r>
            <a:r>
              <a:rPr lang="es-419" dirty="0" err="1" smtClean="0"/>
              <a:t>Basaldua</a:t>
            </a:r>
            <a:endParaRPr lang="es-419" dirty="0"/>
          </a:p>
        </p:txBody>
      </p:sp>
      <p:pic>
        <p:nvPicPr>
          <p:cNvPr id="1026" name="Picture 2" descr="Résultats de recherche d'images pour « mcc cimat »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8309" cy="234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717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Resultados</a:t>
            </a:r>
            <a:endParaRPr lang="es-419" dirty="0"/>
          </a:p>
        </p:txBody>
      </p:sp>
      <p:pic>
        <p:nvPicPr>
          <p:cNvPr id="4" name="Picture 2" descr="Résultats de recherche d'images pour « mcc cimat »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38200" cy="109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674107" y="6488668"/>
            <a:ext cx="330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Marco Antonio </a:t>
            </a:r>
            <a:r>
              <a:rPr lang="fr-FR" dirty="0" err="1" smtClean="0"/>
              <a:t>Esquivel</a:t>
            </a:r>
            <a:r>
              <a:rPr lang="fr-FR" dirty="0" smtClean="0"/>
              <a:t> </a:t>
            </a:r>
            <a:r>
              <a:rPr lang="fr-FR" dirty="0" err="1" smtClean="0"/>
              <a:t>Basaldua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926163" y="30594"/>
            <a:ext cx="150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Proyecto</a:t>
            </a:r>
            <a:r>
              <a:rPr lang="fr-FR" dirty="0" smtClean="0"/>
              <a:t> Final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335628" y="1619399"/>
            <a:ext cx="141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Para un </a:t>
            </a:r>
            <a:r>
              <a:rPr lang="fr-FR" dirty="0" err="1" smtClean="0"/>
              <a:t>valor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/>
          <a:srcRect l="25986" t="64608" r="62183" b="31259"/>
          <a:stretch/>
        </p:blipFill>
        <p:spPr>
          <a:xfrm>
            <a:off x="4746335" y="1619399"/>
            <a:ext cx="1442435" cy="283336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3335628" y="1961520"/>
            <a:ext cx="405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s</a:t>
            </a:r>
            <a:r>
              <a:rPr lang="es-419" dirty="0" smtClean="0"/>
              <a:t>e obtiene un set de 122 tríos de ángulos</a:t>
            </a:r>
            <a:endParaRPr lang="es-419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12" y="2664576"/>
            <a:ext cx="2696394" cy="154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1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Resultados</a:t>
            </a:r>
            <a:endParaRPr lang="es-419" dirty="0"/>
          </a:p>
        </p:txBody>
      </p:sp>
      <p:pic>
        <p:nvPicPr>
          <p:cNvPr id="4" name="Picture 2" descr="Résultats de recherche d'images pour « mcc cimat »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38200" cy="109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674107" y="6488668"/>
            <a:ext cx="330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Marco Antonio </a:t>
            </a:r>
            <a:r>
              <a:rPr lang="fr-FR" dirty="0" err="1" smtClean="0"/>
              <a:t>Esquivel</a:t>
            </a:r>
            <a:r>
              <a:rPr lang="fr-FR" dirty="0" smtClean="0"/>
              <a:t> </a:t>
            </a:r>
            <a:r>
              <a:rPr lang="fr-FR" dirty="0" err="1" smtClean="0"/>
              <a:t>Basaldua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926163" y="30594"/>
            <a:ext cx="150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Proyecto</a:t>
            </a:r>
            <a:r>
              <a:rPr lang="fr-FR" dirty="0" smtClean="0"/>
              <a:t> Final</a:t>
            </a:r>
            <a:endParaRPr lang="fr-FR" dirty="0"/>
          </a:p>
        </p:txBody>
      </p:sp>
      <p:pic>
        <p:nvPicPr>
          <p:cNvPr id="14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5363" y="1196496"/>
            <a:ext cx="9221273" cy="518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2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Conclusiones</a:t>
            </a:r>
            <a:endParaRPr lang="es-419" dirty="0"/>
          </a:p>
        </p:txBody>
      </p:sp>
      <p:pic>
        <p:nvPicPr>
          <p:cNvPr id="4" name="Picture 2" descr="Résultats de recherche d'images pour « mcc cimat »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38200" cy="109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674107" y="6488668"/>
            <a:ext cx="330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Marco Antonio </a:t>
            </a:r>
            <a:r>
              <a:rPr lang="fr-FR" dirty="0" err="1" smtClean="0"/>
              <a:t>Esquivel</a:t>
            </a:r>
            <a:r>
              <a:rPr lang="fr-FR" dirty="0" smtClean="0"/>
              <a:t> </a:t>
            </a:r>
            <a:r>
              <a:rPr lang="fr-FR" dirty="0" err="1" smtClean="0"/>
              <a:t>Basaldua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926163" y="30594"/>
            <a:ext cx="150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Proyecto</a:t>
            </a:r>
            <a:r>
              <a:rPr lang="fr-FR" dirty="0" smtClean="0"/>
              <a:t> Final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838199" y="1465079"/>
            <a:ext cx="102333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sz="2400" dirty="0" smtClean="0"/>
              <a:t>En la actualidad prácticamente todos los manipuladores cuentan con un algoritmo de cinemática inversa.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sz="2400" dirty="0" smtClean="0"/>
              <a:t>Se aplica para tener una solución más generalizada.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sz="2400" dirty="0" smtClean="0"/>
              <a:t>Con este método iterativo se obtiene una transición suave entre los puntos.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sz="2400" dirty="0" smtClean="0"/>
              <a:t>El programa presenta los siguientes puntos de mejora: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sz="2400" dirty="0" smtClean="0"/>
              <a:t>Blindar el programa para puntos fuera del espacio de trabajo.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sz="2400" dirty="0" smtClean="0"/>
              <a:t>Generalizar para n eslabones.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sz="2400" dirty="0" smtClean="0"/>
              <a:t>Mejorar la visualización de resultados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02381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Fuentes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Craig, John J. </a:t>
            </a:r>
            <a:r>
              <a:rPr lang="fr-FR" i="1" dirty="0"/>
              <a:t>"</a:t>
            </a:r>
            <a:r>
              <a:rPr lang="fr-FR" i="1" dirty="0" err="1"/>
              <a:t>Robótica</a:t>
            </a:r>
            <a:r>
              <a:rPr lang="fr-FR" i="1" dirty="0"/>
              <a:t>"</a:t>
            </a:r>
            <a:r>
              <a:rPr lang="fr-FR" dirty="0"/>
              <a:t>. PEARSON EDUCATION, </a:t>
            </a:r>
            <a:r>
              <a:rPr lang="fr-FR" dirty="0" err="1"/>
              <a:t>México</a:t>
            </a:r>
            <a:r>
              <a:rPr lang="fr-FR" dirty="0"/>
              <a:t>, 2006</a:t>
            </a:r>
            <a:r>
              <a:rPr lang="fr-FR" dirty="0" smtClean="0"/>
              <a:t>.</a:t>
            </a:r>
          </a:p>
          <a:p>
            <a:r>
              <a:rPr lang="en-US" dirty="0"/>
              <a:t>Kevin M. Lynch and Frank C. Park. </a:t>
            </a:r>
            <a:r>
              <a:rPr lang="en-US" i="1" dirty="0"/>
              <a:t>"Modern Robotics: Mechanics, Planning and Control"</a:t>
            </a:r>
            <a:r>
              <a:rPr lang="en-US" dirty="0"/>
              <a:t>. </a:t>
            </a:r>
            <a:r>
              <a:rPr lang="en-US" dirty="0" smtClean="0"/>
              <a:t>2017</a:t>
            </a:r>
          </a:p>
          <a:p>
            <a:r>
              <a:rPr lang="en-US" dirty="0"/>
              <a:t>Lukas </a:t>
            </a:r>
            <a:r>
              <a:rPr lang="en-US" dirty="0" err="1"/>
              <a:t>Barinka</a:t>
            </a:r>
            <a:r>
              <a:rPr lang="en-US" dirty="0"/>
              <a:t>, Roman </a:t>
            </a:r>
            <a:r>
              <a:rPr lang="en-US" dirty="0" err="1"/>
              <a:t>Berka</a:t>
            </a:r>
            <a:r>
              <a:rPr lang="en-US" dirty="0"/>
              <a:t>. </a:t>
            </a:r>
            <a:r>
              <a:rPr lang="en-US" i="1" dirty="0"/>
              <a:t>"Inverse kinematics - Basic Methods"</a:t>
            </a:r>
            <a:r>
              <a:rPr lang="en-US" dirty="0"/>
              <a:t>. Dept. of Computer </a:t>
            </a:r>
            <a:r>
              <a:rPr lang="en-US"/>
              <a:t>science </a:t>
            </a:r>
            <a:r>
              <a:rPr lang="en-US" smtClean="0"/>
              <a:t>and </a:t>
            </a:r>
            <a:r>
              <a:rPr lang="fr-FR" smtClean="0"/>
              <a:t>Engineering</a:t>
            </a:r>
            <a:r>
              <a:rPr lang="fr-FR" dirty="0"/>
              <a:t>, </a:t>
            </a:r>
            <a:r>
              <a:rPr lang="fr-FR" dirty="0" err="1"/>
              <a:t>Czech</a:t>
            </a:r>
            <a:r>
              <a:rPr lang="fr-FR" dirty="0"/>
              <a:t> </a:t>
            </a:r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University</a:t>
            </a:r>
            <a:r>
              <a:rPr lang="fr-FR" dirty="0"/>
              <a:t>.</a:t>
            </a:r>
          </a:p>
        </p:txBody>
      </p:sp>
      <p:pic>
        <p:nvPicPr>
          <p:cNvPr id="4" name="Picture 2" descr="Résultats de recherche d'images pour « mcc cimat »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38200" cy="109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674107" y="6488668"/>
            <a:ext cx="330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Marco Antonio </a:t>
            </a:r>
            <a:r>
              <a:rPr lang="fr-FR" dirty="0" err="1" smtClean="0"/>
              <a:t>Esquivel</a:t>
            </a:r>
            <a:r>
              <a:rPr lang="fr-FR" dirty="0" smtClean="0"/>
              <a:t> </a:t>
            </a:r>
            <a:r>
              <a:rPr lang="fr-FR" dirty="0" err="1" smtClean="0"/>
              <a:t>Basaldua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8926163" y="30594"/>
            <a:ext cx="150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Proyecto</a:t>
            </a:r>
            <a:r>
              <a:rPr lang="fr-FR" dirty="0" smtClean="0"/>
              <a:t> Final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5372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Descripción de </a:t>
            </a:r>
            <a:r>
              <a:rPr lang="es-ES" dirty="0" smtClean="0"/>
              <a:t>Posición </a:t>
            </a:r>
            <a:r>
              <a:rPr lang="es-ES" dirty="0"/>
              <a:t>y </a:t>
            </a:r>
            <a:r>
              <a:rPr lang="es-ES" dirty="0" smtClean="0"/>
              <a:t>Orientación</a:t>
            </a:r>
            <a:endParaRPr lang="es-419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00622"/>
            <a:ext cx="10515600" cy="930454"/>
          </a:xfrm>
        </p:spPr>
        <p:txBody>
          <a:bodyPr/>
          <a:lstStyle/>
          <a:p>
            <a:r>
              <a:rPr lang="es-419" dirty="0" smtClean="0"/>
              <a:t>Se expresa mediante la aplicación de matrices de transformación homogénea.</a:t>
            </a:r>
          </a:p>
        </p:txBody>
      </p:sp>
      <p:pic>
        <p:nvPicPr>
          <p:cNvPr id="5" name="Picture 2" descr="Résultats de recherche d'images pour « mcc cimat »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38200" cy="109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8674107" y="6488668"/>
            <a:ext cx="330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Marco Antonio </a:t>
            </a:r>
            <a:r>
              <a:rPr lang="fr-FR" dirty="0" err="1" smtClean="0"/>
              <a:t>Esquivel</a:t>
            </a:r>
            <a:r>
              <a:rPr lang="fr-FR" dirty="0" smtClean="0"/>
              <a:t> </a:t>
            </a:r>
            <a:r>
              <a:rPr lang="fr-FR" dirty="0" err="1" smtClean="0"/>
              <a:t>Basaldua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926163" y="30594"/>
            <a:ext cx="150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Proyecto</a:t>
            </a:r>
            <a:r>
              <a:rPr lang="fr-FR" dirty="0" smtClean="0"/>
              <a:t> Final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27465" t="57281" r="41584" b="15476"/>
          <a:stretch/>
        </p:blipFill>
        <p:spPr>
          <a:xfrm>
            <a:off x="838201" y="2542434"/>
            <a:ext cx="2877986" cy="142425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095" y="2331076"/>
            <a:ext cx="4342857" cy="3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Cinemática Directa e Inversa</a:t>
            </a:r>
            <a:endParaRPr lang="es-419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00622"/>
            <a:ext cx="10515600" cy="1793338"/>
          </a:xfrm>
        </p:spPr>
        <p:txBody>
          <a:bodyPr/>
          <a:lstStyle/>
          <a:p>
            <a:r>
              <a:rPr lang="es-419" dirty="0" smtClean="0"/>
              <a:t>En cinemática directa se conoce el valor de las articulaciones y se desea conocer la posición del efector final.</a:t>
            </a:r>
          </a:p>
          <a:p>
            <a:r>
              <a:rPr lang="es-419" dirty="0" smtClean="0"/>
              <a:t>En cinemática inversa se conoce la posición del efector final y se desean conocer los valores de las articulaciones.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90" y="3193960"/>
            <a:ext cx="8459620" cy="3276614"/>
          </a:xfrm>
          <a:prstGeom prst="rect">
            <a:avLst/>
          </a:prstGeom>
        </p:spPr>
      </p:pic>
      <p:pic>
        <p:nvPicPr>
          <p:cNvPr id="5" name="Picture 2" descr="Résultats de recherche d'images pour « mcc cimat »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38200" cy="109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8674107" y="6488668"/>
            <a:ext cx="330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Marco Antonio </a:t>
            </a:r>
            <a:r>
              <a:rPr lang="fr-FR" dirty="0" err="1" smtClean="0"/>
              <a:t>Esquivel</a:t>
            </a:r>
            <a:r>
              <a:rPr lang="fr-FR" dirty="0" smtClean="0"/>
              <a:t> </a:t>
            </a:r>
            <a:r>
              <a:rPr lang="fr-FR" dirty="0" err="1" smtClean="0"/>
              <a:t>Basaldua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926163" y="30594"/>
            <a:ext cx="150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Proyecto</a:t>
            </a:r>
            <a:r>
              <a:rPr lang="fr-FR" dirty="0" smtClean="0"/>
              <a:t> Final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692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El </a:t>
            </a:r>
            <a:r>
              <a:rPr lang="fr-FR" dirty="0" err="1"/>
              <a:t>P</a:t>
            </a:r>
            <a:r>
              <a:rPr lang="fr-FR" dirty="0" err="1" smtClean="0"/>
              <a:t>roblema</a:t>
            </a:r>
            <a:r>
              <a:rPr lang="fr-FR" dirty="0" smtClean="0"/>
              <a:t> de la </a:t>
            </a:r>
            <a:r>
              <a:rPr lang="fr-FR" dirty="0" err="1"/>
              <a:t>C</a:t>
            </a:r>
            <a:r>
              <a:rPr lang="fr-FR" dirty="0" err="1" smtClean="0"/>
              <a:t>inem</a:t>
            </a:r>
            <a:r>
              <a:rPr lang="es-419" dirty="0"/>
              <a:t>á</a:t>
            </a:r>
            <a:r>
              <a:rPr lang="fr-FR" dirty="0" err="1" smtClean="0"/>
              <a:t>tica</a:t>
            </a:r>
            <a:r>
              <a:rPr lang="fr-FR" dirty="0" smtClean="0"/>
              <a:t> </a:t>
            </a:r>
            <a:r>
              <a:rPr lang="fr-FR" dirty="0"/>
              <a:t>I</a:t>
            </a:r>
            <a:r>
              <a:rPr lang="fr-FR" dirty="0" smtClean="0"/>
              <a:t>nversa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97124"/>
          </a:xfrm>
        </p:spPr>
        <p:txBody>
          <a:bodyPr>
            <a:normAutofit lnSpcReduction="10000"/>
          </a:bodyPr>
          <a:lstStyle/>
          <a:p>
            <a:r>
              <a:rPr lang="es-419" dirty="0" smtClean="0"/>
              <a:t>Las ecuaciones cinemáticas son no lineales</a:t>
            </a:r>
          </a:p>
          <a:p>
            <a:r>
              <a:rPr lang="es-419" dirty="0" smtClean="0"/>
              <a:t>Puede no haber solución</a:t>
            </a:r>
          </a:p>
          <a:p>
            <a:r>
              <a:rPr lang="es-419" dirty="0" smtClean="0"/>
              <a:t>Puede haber más de una solución</a:t>
            </a:r>
            <a:endParaRPr lang="es-419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933" y="3457686"/>
            <a:ext cx="4209524" cy="2761905"/>
          </a:xfrm>
          <a:prstGeom prst="rect">
            <a:avLst/>
          </a:prstGeom>
        </p:spPr>
      </p:pic>
      <p:pic>
        <p:nvPicPr>
          <p:cNvPr id="5" name="Picture 2" descr="Résultats de recherche d'images pour « mcc cimat »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38200" cy="109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8674107" y="6488668"/>
            <a:ext cx="330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Marco Antonio </a:t>
            </a:r>
            <a:r>
              <a:rPr lang="fr-FR" dirty="0" err="1" smtClean="0"/>
              <a:t>Esquivel</a:t>
            </a:r>
            <a:r>
              <a:rPr lang="fr-FR" dirty="0" smtClean="0"/>
              <a:t> </a:t>
            </a:r>
            <a:r>
              <a:rPr lang="fr-FR" dirty="0" err="1" smtClean="0"/>
              <a:t>Basaldua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926163" y="30594"/>
            <a:ext cx="150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Proyecto</a:t>
            </a:r>
            <a:r>
              <a:rPr lang="fr-FR" dirty="0" smtClean="0"/>
              <a:t> Final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042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Definición del Problema</a:t>
            </a:r>
            <a:endParaRPr lang="es-419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593805"/>
            <a:ext cx="10515600" cy="878939"/>
          </a:xfrm>
        </p:spPr>
        <p:txBody>
          <a:bodyPr/>
          <a:lstStyle/>
          <a:p>
            <a:r>
              <a:rPr lang="es-419" dirty="0" smtClean="0"/>
              <a:t>Se tiene un brazo articulado de 3 grados de libertad, cuyos eslabones tienen longitud.</a:t>
            </a:r>
            <a:endParaRPr lang="es-419" dirty="0"/>
          </a:p>
        </p:txBody>
      </p:sp>
      <p:pic>
        <p:nvPicPr>
          <p:cNvPr id="6" name="Picture 2" descr="Résultats de recherche d'images pour « mcc cimat »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38200" cy="109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8674107" y="6488668"/>
            <a:ext cx="330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Marco Antonio </a:t>
            </a:r>
            <a:r>
              <a:rPr lang="fr-FR" dirty="0" err="1" smtClean="0"/>
              <a:t>Esquivel</a:t>
            </a:r>
            <a:r>
              <a:rPr lang="fr-FR" dirty="0" smtClean="0"/>
              <a:t> </a:t>
            </a:r>
            <a:r>
              <a:rPr lang="fr-FR" dirty="0" err="1" smtClean="0"/>
              <a:t>Basaldua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8926163" y="30594"/>
            <a:ext cx="150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Proyecto</a:t>
            </a:r>
            <a:r>
              <a:rPr lang="fr-FR" dirty="0" smtClean="0"/>
              <a:t> Final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32218" t="41310" r="48557" b="45162"/>
          <a:stretch/>
        </p:blipFill>
        <p:spPr>
          <a:xfrm>
            <a:off x="3850784" y="2343032"/>
            <a:ext cx="1828800" cy="72348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53238"/>
            <a:ext cx="4933333" cy="370476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/>
          <a:srcRect l="26197" t="66111" r="33240" b="17919"/>
          <a:stretch/>
        </p:blipFill>
        <p:spPr>
          <a:xfrm>
            <a:off x="5325416" y="3153238"/>
            <a:ext cx="6400039" cy="14166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6"/>
          <a:srcRect l="40458" t="43941" r="46655" b="38586"/>
          <a:stretch/>
        </p:blipFill>
        <p:spPr>
          <a:xfrm>
            <a:off x="7077126" y="5271297"/>
            <a:ext cx="1596981" cy="121737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5872766" y="5005619"/>
            <a:ext cx="321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 smtClean="0"/>
              <a:t>Posición inicial del manipulador: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7139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Solución numérica</a:t>
            </a:r>
            <a:endParaRPr lang="es-419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593805"/>
            <a:ext cx="10515600" cy="2604708"/>
          </a:xfrm>
        </p:spPr>
        <p:txBody>
          <a:bodyPr/>
          <a:lstStyle/>
          <a:p>
            <a:r>
              <a:rPr lang="fr-FR" dirty="0" smtClean="0"/>
              <a:t>Las </a:t>
            </a:r>
            <a:r>
              <a:rPr lang="fr-FR" dirty="0" err="1" smtClean="0"/>
              <a:t>coordenadas</a:t>
            </a:r>
            <a:r>
              <a:rPr lang="fr-FR" dirty="0" smtClean="0"/>
              <a:t> </a:t>
            </a:r>
            <a:r>
              <a:rPr lang="fr-FR" dirty="0" err="1" smtClean="0"/>
              <a:t>del</a:t>
            </a:r>
            <a:r>
              <a:rPr lang="fr-FR" dirty="0" smtClean="0"/>
              <a:t> </a:t>
            </a:r>
            <a:r>
              <a:rPr lang="fr-FR" dirty="0" err="1" smtClean="0"/>
              <a:t>efector</a:t>
            </a:r>
            <a:r>
              <a:rPr lang="fr-FR" dirty="0" smtClean="0"/>
              <a:t> final se </a:t>
            </a:r>
            <a:r>
              <a:rPr lang="fr-FR" dirty="0" err="1" smtClean="0"/>
              <a:t>expresan</a:t>
            </a:r>
            <a:r>
              <a:rPr lang="fr-FR" dirty="0" smtClean="0"/>
              <a:t> </a:t>
            </a:r>
            <a:r>
              <a:rPr lang="fr-FR" dirty="0" err="1" smtClean="0"/>
              <a:t>por</a:t>
            </a:r>
            <a:r>
              <a:rPr lang="fr-FR" dirty="0" smtClean="0"/>
              <a:t> P</a:t>
            </a:r>
          </a:p>
          <a:p>
            <a:r>
              <a:rPr lang="fr-FR" dirty="0" smtClean="0"/>
              <a:t>La </a:t>
            </a:r>
            <a:r>
              <a:rPr lang="es-419" dirty="0" smtClean="0"/>
              <a:t>cinemática directa del efecto</a:t>
            </a:r>
            <a:r>
              <a:rPr lang="fr-FR" dirty="0" smtClean="0"/>
              <a:t>r final es P = f(</a:t>
            </a:r>
            <a:r>
              <a:rPr lang="el-GR" dirty="0" smtClean="0"/>
              <a:t>θ</a:t>
            </a:r>
            <a:r>
              <a:rPr lang="fr-FR" dirty="0" smtClean="0"/>
              <a:t>)</a:t>
            </a:r>
          </a:p>
          <a:p>
            <a:r>
              <a:rPr lang="es-419" dirty="0" smtClean="0"/>
              <a:t>La posición deseada del efector final es </a:t>
            </a:r>
            <a:r>
              <a:rPr lang="es-419" dirty="0" err="1" smtClean="0"/>
              <a:t>x_d</a:t>
            </a:r>
            <a:endParaRPr lang="es-419" dirty="0" smtClean="0"/>
          </a:p>
          <a:p>
            <a:r>
              <a:rPr lang="es-419" dirty="0" smtClean="0"/>
              <a:t>Sea g(</a:t>
            </a:r>
            <a:r>
              <a:rPr lang="el-GR" dirty="0" smtClean="0"/>
              <a:t>θ</a:t>
            </a:r>
            <a:r>
              <a:rPr lang="fr-FR" dirty="0" smtClean="0"/>
              <a:t>_d</a:t>
            </a:r>
            <a:r>
              <a:rPr lang="es-419" dirty="0" smtClean="0"/>
              <a:t>) = </a:t>
            </a:r>
            <a:r>
              <a:rPr lang="es-419" dirty="0" err="1" smtClean="0"/>
              <a:t>x_d</a:t>
            </a:r>
            <a:r>
              <a:rPr lang="es-419" dirty="0" smtClean="0"/>
              <a:t> – f(</a:t>
            </a:r>
            <a:r>
              <a:rPr lang="el-GR" dirty="0" smtClean="0"/>
              <a:t>θ</a:t>
            </a:r>
            <a:r>
              <a:rPr lang="fr-FR" dirty="0" smtClean="0"/>
              <a:t>_d)</a:t>
            </a:r>
            <a:r>
              <a:rPr lang="es-419" dirty="0" smtClean="0"/>
              <a:t>, el objetivo es usar el método de Newton-</a:t>
            </a:r>
            <a:r>
              <a:rPr lang="es-419" dirty="0" err="1" smtClean="0"/>
              <a:t>Raphson</a:t>
            </a:r>
            <a:r>
              <a:rPr lang="es-419" dirty="0" smtClean="0"/>
              <a:t> para encontrar </a:t>
            </a:r>
            <a:r>
              <a:rPr lang="el-GR" dirty="0" smtClean="0"/>
              <a:t>θ</a:t>
            </a:r>
            <a:r>
              <a:rPr lang="fr-FR" dirty="0" smtClean="0"/>
              <a:t>_d </a:t>
            </a:r>
            <a:r>
              <a:rPr lang="fr-FR" dirty="0" err="1" smtClean="0"/>
              <a:t>tal</a:t>
            </a:r>
            <a:r>
              <a:rPr lang="fr-FR" dirty="0" smtClean="0"/>
              <a:t> que:</a:t>
            </a:r>
          </a:p>
          <a:p>
            <a:pPr marL="0" indent="0">
              <a:buNone/>
            </a:pPr>
            <a:endParaRPr lang="es-419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40352" t="57093" r="23204" b="32198"/>
          <a:stretch/>
        </p:blipFill>
        <p:spPr>
          <a:xfrm>
            <a:off x="3142445" y="4391696"/>
            <a:ext cx="4443211" cy="734096"/>
          </a:xfrm>
          <a:prstGeom prst="rect">
            <a:avLst/>
          </a:prstGeom>
        </p:spPr>
      </p:pic>
      <p:pic>
        <p:nvPicPr>
          <p:cNvPr id="6" name="Picture 2" descr="Résultats de recherche d'images pour « mcc cimat »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38200" cy="109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8674107" y="6488668"/>
            <a:ext cx="330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Marco Antonio </a:t>
            </a:r>
            <a:r>
              <a:rPr lang="fr-FR" dirty="0" err="1" smtClean="0"/>
              <a:t>Esquivel</a:t>
            </a:r>
            <a:r>
              <a:rPr lang="fr-FR" dirty="0" smtClean="0"/>
              <a:t> </a:t>
            </a:r>
            <a:r>
              <a:rPr lang="fr-FR" dirty="0" err="1" smtClean="0"/>
              <a:t>Basaldua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8926163" y="30594"/>
            <a:ext cx="150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Proyecto</a:t>
            </a:r>
            <a:r>
              <a:rPr lang="fr-FR" dirty="0" smtClean="0"/>
              <a:t> Final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656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Solución numérica</a:t>
            </a:r>
            <a:endParaRPr lang="es-419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35387" t="25340" r="14753" b="29192"/>
          <a:stretch/>
        </p:blipFill>
        <p:spPr>
          <a:xfrm>
            <a:off x="419101" y="1356896"/>
            <a:ext cx="5592565" cy="2867374"/>
          </a:xfrm>
          <a:prstGeom prst="rect">
            <a:avLst/>
          </a:prstGeom>
        </p:spPr>
      </p:pic>
      <p:pic>
        <p:nvPicPr>
          <p:cNvPr id="4" name="Picture 2" descr="Résultats de recherche d'images pour « mcc cimat »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38200" cy="109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674107" y="6488668"/>
            <a:ext cx="330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Marco Antonio </a:t>
            </a:r>
            <a:r>
              <a:rPr lang="fr-FR" dirty="0" err="1" smtClean="0"/>
              <a:t>Esquivel</a:t>
            </a:r>
            <a:r>
              <a:rPr lang="fr-FR" dirty="0" smtClean="0"/>
              <a:t> </a:t>
            </a:r>
            <a:r>
              <a:rPr lang="fr-FR" dirty="0" err="1" smtClean="0"/>
              <a:t>Basaldua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926163" y="30594"/>
            <a:ext cx="150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Proyecto</a:t>
            </a:r>
            <a:r>
              <a:rPr lang="fr-FR" dirty="0" smtClean="0"/>
              <a:t> Final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/>
          <a:srcRect l="27465" t="21582" r="33240" b="69024"/>
          <a:stretch/>
        </p:blipFill>
        <p:spPr>
          <a:xfrm>
            <a:off x="6430765" y="1236371"/>
            <a:ext cx="4790942" cy="64394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37500" t="49953" r="44225" b="42907"/>
          <a:stretch/>
        </p:blipFill>
        <p:spPr>
          <a:xfrm>
            <a:off x="7712213" y="2477497"/>
            <a:ext cx="2228045" cy="48939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566882" y="1994240"/>
            <a:ext cx="336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 smtClean="0"/>
              <a:t>Truncando la expansión de Taylor:</a:t>
            </a:r>
            <a:endParaRPr lang="es-419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33803" t="68929" r="39894" b="9652"/>
          <a:stretch/>
        </p:blipFill>
        <p:spPr>
          <a:xfrm>
            <a:off x="7322742" y="3259589"/>
            <a:ext cx="3206841" cy="1468192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553791" y="5499279"/>
            <a:ext cx="180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 </a:t>
            </a:r>
            <a:r>
              <a:rPr lang="fr-FR" dirty="0" err="1" smtClean="0"/>
              <a:t>obtiene</a:t>
            </a:r>
            <a:r>
              <a:rPr lang="fr-FR" dirty="0" smtClean="0"/>
              <a:t> el set: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/>
          <a:srcRect l="44894" t="62166" r="43486" b="32949"/>
          <a:stretch/>
        </p:blipFill>
        <p:spPr>
          <a:xfrm>
            <a:off x="2355246" y="5533760"/>
            <a:ext cx="1416677" cy="334851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3668892" y="5516519"/>
            <a:ext cx="200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, </a:t>
            </a:r>
            <a:r>
              <a:rPr lang="fr-FR" dirty="0" err="1" smtClean="0"/>
              <a:t>hasta</a:t>
            </a:r>
            <a:r>
              <a:rPr lang="fr-FR" dirty="0" smtClean="0"/>
              <a:t> converger a 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5"/>
          <a:srcRect l="70035" t="61978" r="27430" b="32385"/>
          <a:stretch/>
        </p:blipFill>
        <p:spPr>
          <a:xfrm>
            <a:off x="5573378" y="5533760"/>
            <a:ext cx="309094" cy="386366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6984176" y="5424186"/>
            <a:ext cx="46968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 smtClean="0"/>
              <a:t>Para el calculo de la inversa se utiliza la </a:t>
            </a:r>
          </a:p>
          <a:p>
            <a:r>
              <a:rPr lang="es-419" dirty="0" smtClean="0"/>
              <a:t>factorización LU por el método de </a:t>
            </a:r>
            <a:r>
              <a:rPr lang="es-419" dirty="0" err="1" smtClean="0"/>
              <a:t>Doolittle</a:t>
            </a:r>
            <a:endParaRPr lang="es-419" dirty="0" smtClean="0"/>
          </a:p>
          <a:p>
            <a:r>
              <a:rPr lang="es-419" dirty="0" smtClean="0"/>
              <a:t>y la solución de sistemas de ecuaciones lineales</a:t>
            </a:r>
            <a:r>
              <a:rPr lang="fr-F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683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Solución numérica</a:t>
            </a:r>
            <a:endParaRPr lang="es-419" dirty="0"/>
          </a:p>
        </p:txBody>
      </p:sp>
      <p:pic>
        <p:nvPicPr>
          <p:cNvPr id="4" name="Picture 2" descr="Résultats de recherche d'images pour « mcc cimat »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38200" cy="109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674107" y="6488668"/>
            <a:ext cx="330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Marco Antonio </a:t>
            </a:r>
            <a:r>
              <a:rPr lang="fr-FR" dirty="0" err="1" smtClean="0"/>
              <a:t>Esquivel</a:t>
            </a:r>
            <a:r>
              <a:rPr lang="fr-FR" dirty="0" smtClean="0"/>
              <a:t> </a:t>
            </a:r>
            <a:r>
              <a:rPr lang="fr-FR" dirty="0" err="1" smtClean="0"/>
              <a:t>Basaldua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926163" y="30594"/>
            <a:ext cx="150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Proyecto</a:t>
            </a:r>
            <a:r>
              <a:rPr lang="fr-FR" dirty="0" smtClean="0"/>
              <a:t> Final</a:t>
            </a: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/>
          <a:srcRect l="8873" t="20079" r="14331" b="42156"/>
          <a:stretch/>
        </p:blipFill>
        <p:spPr>
          <a:xfrm>
            <a:off x="1275008" y="2025219"/>
            <a:ext cx="9362942" cy="25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8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Resultados</a:t>
            </a:r>
            <a:endParaRPr lang="es-419" dirty="0"/>
          </a:p>
        </p:txBody>
      </p:sp>
      <p:pic>
        <p:nvPicPr>
          <p:cNvPr id="4" name="Picture 2" descr="Résultats de recherche d'images pour « mcc cimat »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838200" cy="109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674107" y="6488668"/>
            <a:ext cx="330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Marco Antonio </a:t>
            </a:r>
            <a:r>
              <a:rPr lang="fr-FR" dirty="0" err="1" smtClean="0"/>
              <a:t>Esquivel</a:t>
            </a:r>
            <a:r>
              <a:rPr lang="fr-FR" dirty="0" smtClean="0"/>
              <a:t> </a:t>
            </a:r>
            <a:r>
              <a:rPr lang="fr-FR" dirty="0" err="1" smtClean="0"/>
              <a:t>Basaldua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926163" y="30594"/>
            <a:ext cx="150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Proyecto</a:t>
            </a:r>
            <a:r>
              <a:rPr lang="fr-FR" dirty="0" smtClean="0"/>
              <a:t> Final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8873" t="19516" r="36514" b="20737"/>
          <a:stretch/>
        </p:blipFill>
        <p:spPr>
          <a:xfrm>
            <a:off x="154546" y="1434485"/>
            <a:ext cx="6065950" cy="373108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483" y="1397238"/>
            <a:ext cx="2723809" cy="466666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877318" y="1027906"/>
            <a:ext cx="146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Para un </a:t>
            </a:r>
            <a:r>
              <a:rPr lang="fr-FR" dirty="0" err="1" smtClean="0"/>
              <a:t>valor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/>
          <a:srcRect l="29577" t="41874" r="64613" b="53241"/>
          <a:stretch/>
        </p:blipFill>
        <p:spPr>
          <a:xfrm>
            <a:off x="8316239" y="1081012"/>
            <a:ext cx="708339" cy="3348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536" y="5301590"/>
            <a:ext cx="3134809" cy="118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2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446</Words>
  <Application>Microsoft Office PowerPoint</Application>
  <PresentationFormat>Grand écran</PresentationFormat>
  <Paragraphs>71</Paragraphs>
  <Slides>13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Thème Office</vt:lpstr>
      <vt:lpstr>Proyecto Final Métodos Numéricos 2019</vt:lpstr>
      <vt:lpstr>Descripción de Posición y Orientación</vt:lpstr>
      <vt:lpstr>Cinemática Directa e Inversa</vt:lpstr>
      <vt:lpstr>El Problema de la Cinemática Inversa</vt:lpstr>
      <vt:lpstr>Definición del Problema</vt:lpstr>
      <vt:lpstr>Solución numérica</vt:lpstr>
      <vt:lpstr>Solución numérica</vt:lpstr>
      <vt:lpstr>Solución numérica</vt:lpstr>
      <vt:lpstr>Resultados</vt:lpstr>
      <vt:lpstr>Resultados</vt:lpstr>
      <vt:lpstr>Resultados</vt:lpstr>
      <vt:lpstr>Conclusiones</vt:lpstr>
      <vt:lpstr>Fuentes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Propuesta de Proyecto Final</dc:title>
  <dc:creator>Marco</dc:creator>
  <cp:lastModifiedBy>Marco</cp:lastModifiedBy>
  <cp:revision>21</cp:revision>
  <dcterms:created xsi:type="dcterms:W3CDTF">2019-11-12T10:46:50Z</dcterms:created>
  <dcterms:modified xsi:type="dcterms:W3CDTF">2019-12-18T09:57:39Z</dcterms:modified>
</cp:coreProperties>
</file>